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9"/>
  </p:notesMasterIdLst>
  <p:handoutMasterIdLst>
    <p:handoutMasterId r:id="rId10"/>
  </p:handoutMasterIdLst>
  <p:sldIdLst>
    <p:sldId id="275" r:id="rId2"/>
    <p:sldId id="256" r:id="rId3"/>
    <p:sldId id="281" r:id="rId4"/>
    <p:sldId id="282" r:id="rId5"/>
    <p:sldId id="283" r:id="rId6"/>
    <p:sldId id="284" r:id="rId7"/>
    <p:sldId id="285" r:id="rId8"/>
  </p:sldIdLst>
  <p:sldSz cx="9144000" cy="6858000" type="screen4x3"/>
  <p:notesSz cx="6400800" cy="86868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99">
          <p15:clr>
            <a:srgbClr val="A4A3A4"/>
          </p15:clr>
        </p15:guide>
        <p15:guide id="2" orient="horz" pos="1137">
          <p15:clr>
            <a:srgbClr val="A4A3A4"/>
          </p15:clr>
        </p15:guide>
        <p15:guide id="3" orient="horz" pos="605">
          <p15:clr>
            <a:srgbClr val="A4A3A4"/>
          </p15:clr>
        </p15:guide>
        <p15:guide id="4" orient="horz" pos="3510">
          <p15:clr>
            <a:srgbClr val="A4A3A4"/>
          </p15:clr>
        </p15:guide>
        <p15:guide id="5" pos="5329">
          <p15:clr>
            <a:srgbClr val="A4A3A4"/>
          </p15:clr>
        </p15:guide>
        <p15:guide id="6" pos="790">
          <p15:clr>
            <a:srgbClr val="A4A3A4"/>
          </p15:clr>
        </p15:guide>
        <p15:guide id="7" pos="571">
          <p15:clr>
            <a:srgbClr val="A4A3A4"/>
          </p15:clr>
        </p15:guide>
        <p15:guide id="8" pos="3179">
          <p15:clr>
            <a:srgbClr val="A4A3A4"/>
          </p15:clr>
        </p15:guide>
        <p15:guide id="9" pos="38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36">
          <p15:clr>
            <a:srgbClr val="A4A3A4"/>
          </p15:clr>
        </p15:guide>
        <p15:guide id="2" pos="20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686E"/>
    <a:srgbClr val="333743"/>
    <a:srgbClr val="9BA5AA"/>
    <a:srgbClr val="E306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3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2136" y="108"/>
      </p:cViewPr>
      <p:guideLst>
        <p:guide orient="horz" pos="3699"/>
        <p:guide orient="horz" pos="1137"/>
        <p:guide orient="horz" pos="605"/>
        <p:guide orient="horz" pos="3510"/>
        <p:guide pos="5329"/>
        <p:guide pos="790"/>
        <p:guide pos="571"/>
        <p:guide pos="3179"/>
        <p:guide pos="38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-3804" y="-66"/>
      </p:cViewPr>
      <p:guideLst>
        <p:guide orient="horz" pos="2736"/>
        <p:guide pos="201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625639" y="8250955"/>
            <a:ext cx="2773680" cy="434340"/>
          </a:xfrm>
          <a:prstGeom prst="rect">
            <a:avLst/>
          </a:prstGeom>
        </p:spPr>
        <p:txBody>
          <a:bodyPr vert="horz" lIns="86197" tIns="43099" rIns="86197" bIns="43099" rtlCol="0" anchor="b"/>
          <a:lstStyle>
            <a:lvl1pPr algn="r">
              <a:defRPr sz="1100"/>
            </a:lvl1pPr>
          </a:lstStyle>
          <a:p>
            <a:fld id="{EA1D2C0A-7169-4C09-830E-D72EFB62A8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93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652463"/>
            <a:ext cx="4340225" cy="3255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6197" tIns="43099" rIns="86197" bIns="43099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40080" y="4126230"/>
            <a:ext cx="5120640" cy="3909060"/>
          </a:xfrm>
          <a:prstGeom prst="rect">
            <a:avLst/>
          </a:prstGeom>
        </p:spPr>
        <p:txBody>
          <a:bodyPr vert="horz" lIns="86197" tIns="43099" rIns="86197" bIns="43099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625639" y="8250955"/>
            <a:ext cx="2773680" cy="434340"/>
          </a:xfrm>
          <a:prstGeom prst="rect">
            <a:avLst/>
          </a:prstGeom>
        </p:spPr>
        <p:txBody>
          <a:bodyPr vert="horz" lIns="86197" tIns="43099" rIns="86197" bIns="43099" rtlCol="0" anchor="b"/>
          <a:lstStyle>
            <a:lvl1pPr algn="r">
              <a:defRPr sz="1100"/>
            </a:lvl1pPr>
          </a:lstStyle>
          <a:p>
            <a:fld id="{89EF5A62-3B28-4913-B48E-AD11BFE207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591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975" indent="-180975" algn="l" defTabSz="914400" rtl="0" eaLnBrk="1" latinLnBrk="0" hangingPunct="1">
      <a:buFont typeface="Generis Sans Com" panose="020B0506040503020204" pitchFamily="34" charset="0"/>
      <a:buChar char="»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1950" indent="-180975" algn="l" defTabSz="914400" rtl="0" eaLnBrk="1" latinLnBrk="0" hangingPunct="1"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1338" indent="-179388" algn="l" defTabSz="914400" rtl="0" eaLnBrk="1" latinLnBrk="0" hangingPunct="1"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2313" indent="-180975" algn="l" defTabSz="914400" rtl="0" eaLnBrk="1" latinLnBrk="0" hangingPunct="1"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hbw-mosbach.de/forschung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hbw-mosbach.de/forschung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mayer\Daten\CR Server\CR Trabanten\MOS\MOS PPT\Material PPT_allgemein\Titel_allgemei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52976" y="1529529"/>
            <a:ext cx="6300000" cy="10080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52976" y="2732560"/>
            <a:ext cx="6300000" cy="2880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</a:t>
            </a:r>
          </a:p>
        </p:txBody>
      </p:sp>
      <p:sp>
        <p:nvSpPr>
          <p:cNvPr id="7" name="Textfeld 6">
            <a:hlinkClick r:id="rId3"/>
          </p:cNvPr>
          <p:cNvSpPr txBox="1"/>
          <p:nvPr/>
        </p:nvSpPr>
        <p:spPr>
          <a:xfrm>
            <a:off x="7005715" y="6332558"/>
            <a:ext cx="1687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b="1" dirty="0">
                <a:solidFill>
                  <a:schemeClr val="accent1"/>
                </a:solidFill>
              </a:rPr>
              <a:t>www.mosbach.dhbw.de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2976" y="3496732"/>
            <a:ext cx="6332400" cy="2365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Name Referent</a:t>
            </a:r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52976" y="3742265"/>
            <a:ext cx="6332400" cy="2365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Datum, Ortsangabe</a:t>
            </a:r>
          </a:p>
        </p:txBody>
      </p:sp>
    </p:spTree>
    <p:extLst>
      <p:ext uri="{BB962C8B-B14F-4D97-AF65-F5344CB8AC3E}">
        <p14:creationId xmlns:p14="http://schemas.microsoft.com/office/powerpoint/2010/main" val="3358734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de-DE" dirty="0"/>
              <a:t>Erste Textebene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smtClean="0"/>
              <a:t>Gruppe - 11 Elias Hörner, Andreas Reich / DHBW Mosbach</a:t>
            </a: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12504" y="6369419"/>
            <a:ext cx="1980000" cy="365125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Seite  </a:t>
            </a:r>
            <a:fld id="{94138CF8-D13E-442C-B3EC-81E94F2A8F3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914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59808" y="1743504"/>
            <a:ext cx="3852000" cy="4140000"/>
          </a:xfrm>
        </p:spPr>
        <p:txBody>
          <a:bodyPr/>
          <a:lstStyle>
            <a:lvl1pPr>
              <a:defRPr/>
            </a:lvl1pPr>
            <a:lvl3pPr>
              <a:defRPr sz="1600"/>
            </a:lvl3pPr>
          </a:lstStyle>
          <a:p>
            <a:pPr lvl="0"/>
            <a:r>
              <a:rPr lang="de-DE" dirty="0"/>
              <a:t>Erste Textebene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smtClean="0"/>
              <a:t>Gruppe - 11 Elias Hörner, Andreas Reich / DHBW Mosbach</a:t>
            </a:r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5036025" y="1801813"/>
            <a:ext cx="3420000" cy="352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Bildbreite 9,5 cm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12504" y="6369419"/>
            <a:ext cx="1980000" cy="365125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Seite  </a:t>
            </a:r>
            <a:fld id="{94138CF8-D13E-442C-B3EC-81E94F2A8F3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2615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bmayer\Daten\CR Server\CR Trabanten\MOS\MOS PPT\Material PPT_allgemein\Zwischentitel_1_allgemei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16437"/>
            <a:ext cx="9144000" cy="234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59808" y="4885888"/>
            <a:ext cx="7740000" cy="7200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smtClean="0"/>
              <a:t>Gruppe - 11 Elias Hörner, Andreas Reich / DHBW Mosbach</a:t>
            </a:r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448025"/>
            <a:ext cx="9144000" cy="407647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Bildbreit 25,4 cm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12504" y="6369419"/>
            <a:ext cx="1980000" cy="365125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Seite  </a:t>
            </a:r>
            <a:fld id="{94138CF8-D13E-442C-B3EC-81E94F2A8F3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810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u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bmayer\Daten\CR Server\CR Trabanten\MOS\MOS PPT\Material PPT_allgemein\Zwischentitel_2_allgemei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0275"/>
            <a:ext cx="91440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smtClean="0"/>
              <a:t>Gruppe - 11 Elias Hörner, Andreas Reich / DHBW Mosbach</a:t>
            </a:r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448025"/>
            <a:ext cx="9144000" cy="55622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r>
              <a:rPr lang="de-DE" dirty="0"/>
              <a:t>Bildbreit 25,4 cm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12504" y="6369419"/>
            <a:ext cx="1980000" cy="365125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Seite  </a:t>
            </a:r>
            <a:fld id="{94138CF8-D13E-442C-B3EC-81E94F2A8F3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4395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bmayer\Daten\CR Server\CR Trabanten\MOS\MOS PPT\Material PPT_allgemein\Schluss_allgemei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Vielen Dank.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59808" y="1743504"/>
            <a:ext cx="4186855" cy="3031696"/>
          </a:xfrm>
        </p:spPr>
        <p:txBody>
          <a:bodyPr/>
          <a:lstStyle>
            <a:lvl1pPr>
              <a:defRPr/>
            </a:lvl1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de-DE" dirty="0"/>
              <a:t>Erste Textebene</a:t>
            </a:r>
          </a:p>
        </p:txBody>
      </p:sp>
      <p:sp>
        <p:nvSpPr>
          <p:cNvPr id="10" name="Textfeld 9">
            <a:hlinkClick r:id="rId3"/>
          </p:cNvPr>
          <p:cNvSpPr txBox="1"/>
          <p:nvPr/>
        </p:nvSpPr>
        <p:spPr>
          <a:xfrm>
            <a:off x="7005715" y="6332558"/>
            <a:ext cx="1687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b="1" dirty="0">
                <a:solidFill>
                  <a:schemeClr val="accent1"/>
                </a:solidFill>
              </a:rPr>
              <a:t>www.mosbach.dhbw.de</a:t>
            </a:r>
          </a:p>
        </p:txBody>
      </p:sp>
    </p:spTree>
    <p:extLst>
      <p:ext uri="{BB962C8B-B14F-4D97-AF65-F5344CB8AC3E}">
        <p14:creationId xmlns:p14="http://schemas.microsoft.com/office/powerpoint/2010/main" val="359413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mayer\Daten\CR Server\CR Trabanten\MOS\MOS PPT\Material PPT_allgemein\Content_allgemein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59475"/>
            <a:ext cx="9144000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59808" y="313892"/>
            <a:ext cx="7740000" cy="720000"/>
          </a:xfrm>
          <a:prstGeom prst="rect">
            <a:avLst/>
          </a:prstGeom>
        </p:spPr>
        <p:txBody>
          <a:bodyPr vert="horz" lIns="36000" tIns="0" rIns="36000" bIns="0" rtlCol="0" anchor="b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59808" y="1743504"/>
            <a:ext cx="7740000" cy="4140000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/>
          <a:p>
            <a:pPr lvl="0"/>
            <a:r>
              <a:rPr lang="de-DE" dirty="0"/>
              <a:t>Erste Textebene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61951" y="6369419"/>
            <a:ext cx="5586615" cy="365125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de-DE" smtClean="0"/>
              <a:t>Gruppe - 11 Elias Hörner, Andreas Reich / DHBW Mosbach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12504" y="6369419"/>
            <a:ext cx="1980000" cy="365125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Seite  </a:t>
            </a:r>
            <a:fld id="{94138CF8-D13E-442C-B3EC-81E94F2A8F3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625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361950" algn="l" defTabSz="914400" rtl="0" eaLnBrk="1" latinLnBrk="0" hangingPunct="1">
        <a:spcBef>
          <a:spcPts val="0"/>
        </a:spcBef>
        <a:spcAft>
          <a:spcPts val="600"/>
        </a:spcAft>
        <a:buFont typeface="Generis Sans Com" panose="020B0506040503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5738" algn="l" defTabSz="914400" rtl="0" eaLnBrk="1" latinLnBrk="0" hangingPunct="1">
        <a:spcBef>
          <a:spcPts val="0"/>
        </a:spcBef>
        <a:spcAft>
          <a:spcPts val="0"/>
        </a:spcAft>
        <a:buClrTx/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55600" indent="-355600" algn="l" defTabSz="914400" rtl="0" eaLnBrk="1" latinLnBrk="0" hangingPunct="1">
        <a:spcBef>
          <a:spcPts val="0"/>
        </a:spcBef>
        <a:spcAft>
          <a:spcPts val="0"/>
        </a:spcAft>
        <a:buFont typeface="Generis Sans Com" panose="020B0506040503020204" pitchFamily="34" charset="0"/>
        <a:buChar char="»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712788" indent="-177800" algn="l" defTabSz="914400" rtl="0" eaLnBrk="1" latinLnBrk="0" hangingPunct="1">
        <a:spcBef>
          <a:spcPts val="0"/>
        </a:spcBef>
        <a:spcAft>
          <a:spcPts val="12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Gruppe – 11</a:t>
            </a:r>
            <a:br>
              <a:rPr lang="de-DE" dirty="0"/>
            </a:br>
            <a:r>
              <a:rPr lang="de-DE" dirty="0"/>
              <a:t>	Steuerung des Pi über MQTT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Kurs MGH T-INF19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3883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59808" y="537589"/>
            <a:ext cx="7740000" cy="720000"/>
          </a:xfrm>
        </p:spPr>
        <p:txBody>
          <a:bodyPr/>
          <a:lstStyle/>
          <a:p>
            <a:r>
              <a:rPr lang="de-DE" sz="4400" dirty="0"/>
              <a:t>Agenda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85150" lvl="3" indent="-342900">
              <a:buFontTx/>
              <a:buChar char="-"/>
            </a:pPr>
            <a:r>
              <a:rPr lang="en-US" sz="2400" dirty="0" err="1">
                <a:solidFill>
                  <a:srgbClr val="5D686E"/>
                </a:solidFill>
              </a:rPr>
              <a:t>Aufgabenstellung</a:t>
            </a:r>
            <a:endParaRPr lang="en-US" sz="2400" dirty="0">
              <a:solidFill>
                <a:srgbClr val="5D686E"/>
              </a:solidFill>
            </a:endParaRPr>
          </a:p>
          <a:p>
            <a:pPr marL="885150" lvl="3" indent="-342900">
              <a:buFontTx/>
              <a:buChar char="-"/>
            </a:pPr>
            <a:r>
              <a:rPr lang="en-US" sz="2400" dirty="0" err="1">
                <a:solidFill>
                  <a:srgbClr val="5D686E"/>
                </a:solidFill>
              </a:rPr>
              <a:t>Programmablauf</a:t>
            </a:r>
            <a:endParaRPr lang="en-US" sz="2400" dirty="0">
              <a:solidFill>
                <a:srgbClr val="5D686E"/>
              </a:solidFill>
            </a:endParaRPr>
          </a:p>
          <a:p>
            <a:pPr marL="885150" lvl="3" indent="-342900">
              <a:buFontTx/>
              <a:buChar char="-"/>
            </a:pPr>
            <a:r>
              <a:rPr lang="en-US" sz="2400" dirty="0">
                <a:solidFill>
                  <a:srgbClr val="5D686E"/>
                </a:solidFill>
              </a:rPr>
              <a:t>MQTT publish </a:t>
            </a:r>
            <a:r>
              <a:rPr lang="en-US" sz="2400" dirty="0" err="1">
                <a:solidFill>
                  <a:srgbClr val="5D686E"/>
                </a:solidFill>
              </a:rPr>
              <a:t>Kommando</a:t>
            </a:r>
            <a:endParaRPr lang="en-US" sz="2400" dirty="0">
              <a:solidFill>
                <a:srgbClr val="5D686E"/>
              </a:solidFill>
            </a:endParaRPr>
          </a:p>
          <a:p>
            <a:pPr marL="885150" lvl="3" indent="-342900">
              <a:buFontTx/>
              <a:buChar char="-"/>
            </a:pPr>
            <a:r>
              <a:rPr lang="en-US" sz="2400" dirty="0">
                <a:solidFill>
                  <a:srgbClr val="5D686E"/>
                </a:solidFill>
              </a:rPr>
              <a:t>Video des </a:t>
            </a:r>
            <a:r>
              <a:rPr lang="en-US" sz="2400" dirty="0" err="1">
                <a:solidFill>
                  <a:srgbClr val="5D686E"/>
                </a:solidFill>
              </a:rPr>
              <a:t>Testlaufs</a:t>
            </a:r>
            <a:endParaRPr lang="en-US" sz="2400" dirty="0">
              <a:solidFill>
                <a:srgbClr val="5D686E"/>
              </a:solidFill>
            </a:endParaRPr>
          </a:p>
          <a:p>
            <a:pPr marL="885150" lvl="3" indent="-342900">
              <a:buFontTx/>
              <a:buChar char="-"/>
            </a:pPr>
            <a:r>
              <a:rPr lang="en-US" sz="2400" dirty="0" err="1">
                <a:solidFill>
                  <a:srgbClr val="5D686E"/>
                </a:solidFill>
              </a:rPr>
              <a:t>Bilder</a:t>
            </a:r>
            <a:r>
              <a:rPr lang="en-US" sz="2400" dirty="0">
                <a:solidFill>
                  <a:srgbClr val="5D686E"/>
                </a:solidFill>
              </a:rPr>
              <a:t> </a:t>
            </a:r>
            <a:r>
              <a:rPr lang="en-US" sz="2400" dirty="0" err="1">
                <a:solidFill>
                  <a:srgbClr val="5D686E"/>
                </a:solidFill>
              </a:rPr>
              <a:t>aus</a:t>
            </a:r>
            <a:r>
              <a:rPr lang="en-US" sz="2400" dirty="0">
                <a:solidFill>
                  <a:srgbClr val="5D686E"/>
                </a:solidFill>
              </a:rPr>
              <a:t> dem </a:t>
            </a:r>
            <a:r>
              <a:rPr lang="en-US" sz="2400" dirty="0" err="1">
                <a:solidFill>
                  <a:srgbClr val="5D686E"/>
                </a:solidFill>
              </a:rPr>
              <a:t>Testlauf</a:t>
            </a:r>
            <a:endParaRPr lang="en-US" sz="2400" dirty="0">
              <a:solidFill>
                <a:srgbClr val="5D686E"/>
              </a:solidFill>
            </a:endParaRPr>
          </a:p>
          <a:p>
            <a:pPr marL="885150" lvl="3" indent="-342900">
              <a:buFontTx/>
              <a:buChar char="-"/>
            </a:pPr>
            <a:endParaRPr lang="de-DE" sz="2000" dirty="0">
              <a:solidFill>
                <a:srgbClr val="5D686E"/>
              </a:solidFill>
            </a:endParaRPr>
          </a:p>
        </p:txBody>
      </p:sp>
      <p:sp>
        <p:nvSpPr>
          <p:cNvPr id="40" name="Foliennummernplatzhalter 3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Seite  </a:t>
            </a:r>
            <a:fld id="{94138CF8-D13E-442C-B3EC-81E94F2A8F31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F264A8-2E3C-479B-99CB-A0A8819D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Gruppe - 11 Elias Hörner, Andreas Reich / DHBW Mosbach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2958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505BD-37D1-4799-A1EF-54ED17203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08" y="537589"/>
            <a:ext cx="7740000" cy="720000"/>
          </a:xfrm>
        </p:spPr>
        <p:txBody>
          <a:bodyPr/>
          <a:lstStyle/>
          <a:p>
            <a:r>
              <a:rPr lang="en-US" sz="4400" dirty="0" err="1"/>
              <a:t>Aufgabenstellung</a:t>
            </a:r>
            <a:endParaRPr lang="de-D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479FD-F350-42A3-AA4A-C3A93CFD4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Ein Schwarmroboter ist in ein MQTT-Netzwerk eingebunden. Ein dedizierter Raspberry Pi sendet ein Kommando an den Schwarmroboter. Der Schwarmroboter fährt sechs Sekunden geradeaus und erstellt alle 2 Sekunden ein Bild.</a:t>
            </a:r>
          </a:p>
          <a:p>
            <a:endParaRPr lang="de-DE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F85DE9-122C-4AE9-87B9-66C32A9D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Gruppe - 11 Elias Hörner, Andreas Reich / DHBW Mosbach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B8463-5441-4379-B9C3-54261270C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Seite  </a:t>
            </a:r>
            <a:fld id="{94138CF8-D13E-442C-B3EC-81E94F2A8F31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3AAEB0F-1E27-4A05-8D69-103B96C7C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79" y="3215261"/>
            <a:ext cx="7820025" cy="30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4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6DC71-425F-4D57-9F7E-82D9DD7CB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08" y="537589"/>
            <a:ext cx="7740000" cy="720000"/>
          </a:xfrm>
        </p:spPr>
        <p:txBody>
          <a:bodyPr/>
          <a:lstStyle/>
          <a:p>
            <a:r>
              <a:rPr lang="en-US" sz="4400" dirty="0" err="1"/>
              <a:t>Programmablauf</a:t>
            </a:r>
            <a:endParaRPr lang="de-DE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0E565-2F7F-404E-A219-7E0FB7942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Gruppe - 11 Elias Hörner, Andreas Reich / DHBW Mosbach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AB4B3B-0B1A-487B-9C10-EC50749D8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Seite  </a:t>
            </a:r>
            <a:fld id="{94138CF8-D13E-442C-B3EC-81E94F2A8F31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4" name="Picture 1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1570C1D-A5BA-4ED5-948F-BF3D3133B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03" y="1257589"/>
            <a:ext cx="3585223" cy="496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98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49A96-ADDB-4FE7-8E63-2F9E0936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08" y="537589"/>
            <a:ext cx="7740000" cy="720000"/>
          </a:xfrm>
        </p:spPr>
        <p:txBody>
          <a:bodyPr/>
          <a:lstStyle/>
          <a:p>
            <a:r>
              <a:rPr lang="en-US" sz="4400" dirty="0"/>
              <a:t>MQTT publish </a:t>
            </a:r>
            <a:r>
              <a:rPr lang="en-US" sz="4400" dirty="0" err="1"/>
              <a:t>Kommando</a:t>
            </a:r>
            <a:endParaRPr lang="de-D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10756-578F-429E-B2A1-C0CBB299D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Über</a:t>
            </a:r>
            <a:r>
              <a:rPr lang="en-US" sz="2400" dirty="0"/>
              <a:t> das </a:t>
            </a:r>
            <a:r>
              <a:rPr lang="en-US" sz="2400" dirty="0" err="1"/>
              <a:t>Mosquitto</a:t>
            </a:r>
            <a:r>
              <a:rPr lang="en-US" sz="2400" dirty="0"/>
              <a:t> </a:t>
            </a:r>
            <a:r>
              <a:rPr lang="en-US" sz="2400" dirty="0" err="1"/>
              <a:t>Kommando</a:t>
            </a:r>
            <a:r>
              <a:rPr lang="en-US" sz="2400" dirty="0"/>
              <a:t>:</a:t>
            </a:r>
          </a:p>
          <a:p>
            <a:endParaRPr lang="en-US" sz="2000" dirty="0"/>
          </a:p>
          <a:p>
            <a:r>
              <a:rPr lang="de-DE" sz="1800" dirty="0" err="1">
                <a:latin typeface="Consolas" panose="020B0609020204030204" pitchFamily="49" charset="0"/>
              </a:rPr>
              <a:t>mosquitto_pub</a:t>
            </a:r>
            <a:r>
              <a:rPr lang="de-DE" sz="1800" dirty="0">
                <a:latin typeface="Consolas" panose="020B0609020204030204" pitchFamily="49" charset="0"/>
              </a:rPr>
              <a:t> –h "IP des Pi" –t "Kanal" –m "Nachricht"</a:t>
            </a:r>
            <a:endParaRPr lang="en-US" sz="1800" dirty="0">
              <a:latin typeface="Consolas" panose="020B0609020204030204" pitchFamily="49" charset="0"/>
            </a:endParaRPr>
          </a:p>
          <a:p>
            <a:endParaRPr lang="de-DE" sz="2400" dirty="0"/>
          </a:p>
          <a:p>
            <a:r>
              <a:rPr lang="de-DE" sz="2400" dirty="0"/>
              <a:t>Kann dem Pi über den Broker eine Nachricht gesendet werden.</a:t>
            </a:r>
          </a:p>
          <a:p>
            <a:endParaRPr lang="de-DE" sz="2400" dirty="0"/>
          </a:p>
          <a:p>
            <a:r>
              <a:rPr lang="de-DE" sz="2400" dirty="0"/>
              <a:t>Bsp.:</a:t>
            </a:r>
            <a:endParaRPr lang="de-DE" sz="2000" dirty="0"/>
          </a:p>
          <a:p>
            <a:endParaRPr lang="de-DE" sz="1800" dirty="0" smtClean="0">
              <a:latin typeface="Consolas" panose="020B0609020204030204" pitchFamily="49" charset="0"/>
            </a:endParaRPr>
          </a:p>
          <a:p>
            <a:r>
              <a:rPr lang="de-DE" sz="1800" dirty="0" err="1" smtClean="0">
                <a:latin typeface="Consolas" panose="020B0609020204030204" pitchFamily="49" charset="0"/>
              </a:rPr>
              <a:t>mosquitto_pub</a:t>
            </a:r>
            <a:r>
              <a:rPr lang="de-DE" sz="1800" dirty="0" smtClean="0">
                <a:latin typeface="Consolas" panose="020B0609020204030204" pitchFamily="49" charset="0"/>
              </a:rPr>
              <a:t> </a:t>
            </a:r>
            <a:r>
              <a:rPr lang="de-DE" sz="1800" dirty="0">
                <a:latin typeface="Consolas" panose="020B0609020204030204" pitchFamily="49" charset="0"/>
              </a:rPr>
              <a:t>–h </a:t>
            </a:r>
            <a:r>
              <a:rPr lang="de-DE" sz="1800" dirty="0" smtClean="0">
                <a:latin typeface="Consolas" panose="020B0609020204030204" pitchFamily="49" charset="0"/>
              </a:rPr>
              <a:t>"gruppe11" </a:t>
            </a:r>
            <a:r>
              <a:rPr lang="de-DE" sz="1800" dirty="0">
                <a:latin typeface="Consolas" panose="020B0609020204030204" pitchFamily="49" charset="0"/>
              </a:rPr>
              <a:t>–t </a:t>
            </a:r>
            <a:r>
              <a:rPr lang="de-DE" sz="1800" dirty="0" err="1" smtClean="0">
                <a:latin typeface="Consolas" panose="020B0609020204030204" pitchFamily="49" charset="0"/>
              </a:rPr>
              <a:t>img_capture</a:t>
            </a:r>
            <a:r>
              <a:rPr lang="de-DE" sz="1800" dirty="0" smtClean="0">
                <a:latin typeface="Consolas" panose="020B0609020204030204" pitchFamily="49" charset="0"/>
              </a:rPr>
              <a:t> </a:t>
            </a:r>
            <a:r>
              <a:rPr lang="de-DE" sz="1800" dirty="0">
                <a:latin typeface="Consolas" panose="020B0609020204030204" pitchFamily="49" charset="0"/>
              </a:rPr>
              <a:t>–m </a:t>
            </a:r>
            <a:r>
              <a:rPr lang="de-DE" sz="1800" dirty="0" err="1" smtClean="0">
                <a:latin typeface="Consolas" panose="020B0609020204030204" pitchFamily="49" charset="0"/>
              </a:rPr>
              <a:t>execMakePhoto</a:t>
            </a:r>
            <a:endParaRPr lang="en-US" sz="1800" dirty="0">
              <a:latin typeface="Consolas" panose="020B0609020204030204" pitchFamily="49" charset="0"/>
            </a:endParaRPr>
          </a:p>
          <a:p>
            <a:endParaRPr lang="de-DE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669D22-F2C2-401B-8570-68213C46D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Gruppe - 11 Elias Hörner, Andreas Reich / DHBW Mosbach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F6A20-0736-421F-BEFC-B4AD5BBEE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Seite  </a:t>
            </a:r>
            <a:fld id="{94138CF8-D13E-442C-B3EC-81E94F2A8F31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6837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B16C-19A1-4680-A5E9-D57A7BFA9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08" y="537589"/>
            <a:ext cx="7740000" cy="720000"/>
          </a:xfrm>
        </p:spPr>
        <p:txBody>
          <a:bodyPr/>
          <a:lstStyle/>
          <a:p>
            <a:r>
              <a:rPr lang="en-US" sz="4400" dirty="0"/>
              <a:t>Video des </a:t>
            </a:r>
            <a:r>
              <a:rPr lang="en-US" sz="4400" dirty="0" err="1"/>
              <a:t>Testlaufs</a:t>
            </a:r>
            <a:endParaRPr lang="de-DE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8714A-DA62-45AF-A1F3-F749E02D1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Gruppe - 11 Elias Hörner, Andreas Reich / DHBW Mosbach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D9886-0FB8-4035-907B-99065AC3A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Seite  </a:t>
            </a:r>
            <a:fld id="{94138CF8-D13E-442C-B3EC-81E94F2A8F31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3" name="Gruppe 11 Funktionalität Video">
            <a:hlinkClick r:id="" action="ppaction://media"/>
            <a:extLst>
              <a:ext uri="{FF2B5EF4-FFF2-40B4-BE49-F238E27FC236}">
                <a16:creationId xmlns:a16="http://schemas.microsoft.com/office/drawing/2014/main" id="{7A6A98FE-BDAD-4C30-8DC2-582BB23E53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791" y="1385616"/>
            <a:ext cx="7920417" cy="43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7814-9E46-46DF-8510-6097F457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08" y="537589"/>
            <a:ext cx="7740000" cy="720000"/>
          </a:xfrm>
        </p:spPr>
        <p:txBody>
          <a:bodyPr/>
          <a:lstStyle/>
          <a:p>
            <a:r>
              <a:rPr lang="en-US" sz="4400" dirty="0" err="1"/>
              <a:t>Bilder</a:t>
            </a:r>
            <a:endParaRPr lang="de-DE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53578-94A7-4798-9B6E-01CFEFF38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Gruppe - 11 Elias Hörner, Andreas Reich / DHBW Mosbach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0A660-5F4C-4BD3-8CB6-4CD3B17D5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Seite  </a:t>
            </a:r>
            <a:fld id="{94138CF8-D13E-442C-B3EC-81E94F2A8F31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0" name="Picture 9" descr="A group of people in a room&#10;&#10;Description automatically generated">
            <a:extLst>
              <a:ext uri="{FF2B5EF4-FFF2-40B4-BE49-F238E27FC236}">
                <a16:creationId xmlns:a16="http://schemas.microsoft.com/office/drawing/2014/main" id="{775CE111-9876-4754-938E-82590F66D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60" y="1365152"/>
            <a:ext cx="8012096" cy="4506804"/>
          </a:xfrm>
          <a:prstGeom prst="rect">
            <a:avLst/>
          </a:prstGeom>
        </p:spPr>
      </p:pic>
      <p:pic>
        <p:nvPicPr>
          <p:cNvPr id="12" name="Picture 11" descr="A room filled with furniture and a large window&#10;&#10;Description automatically generated">
            <a:extLst>
              <a:ext uri="{FF2B5EF4-FFF2-40B4-BE49-F238E27FC236}">
                <a16:creationId xmlns:a16="http://schemas.microsoft.com/office/drawing/2014/main" id="{2828ED9C-803C-481B-A3DA-F17B40A86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60" y="1365152"/>
            <a:ext cx="8012096" cy="450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0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HBW_Allgemein">
  <a:themeElements>
    <a:clrScheme name="DHBW">
      <a:dk1>
        <a:srgbClr val="5D686E"/>
      </a:dk1>
      <a:lt1>
        <a:sysClr val="window" lastClr="FFFFFF"/>
      </a:lt1>
      <a:dk2>
        <a:srgbClr val="5D686E"/>
      </a:dk2>
      <a:lt2>
        <a:srgbClr val="FFFFFF"/>
      </a:lt2>
      <a:accent1>
        <a:srgbClr val="E30613"/>
      </a:accent1>
      <a:accent2>
        <a:srgbClr val="293743"/>
      </a:accent2>
      <a:accent3>
        <a:srgbClr val="9BA5AA"/>
      </a:accent3>
      <a:accent4>
        <a:srgbClr val="D5DADD"/>
      </a:accent4>
      <a:accent5>
        <a:srgbClr val="EFF1F2"/>
      </a:accent5>
      <a:accent6>
        <a:srgbClr val="FFFFFF"/>
      </a:accent6>
      <a:hlink>
        <a:srgbClr val="000000"/>
      </a:hlink>
      <a:folHlink>
        <a:srgbClr val="000000"/>
      </a:folHlink>
    </a:clrScheme>
    <a:fontScheme name="DHBW">
      <a:majorFont>
        <a:latin typeface="Generis Serif Com"/>
        <a:ea typeface=""/>
        <a:cs typeface=""/>
      </a:majorFont>
      <a:minorFont>
        <a:latin typeface="Generis Sans 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MOS">
      <a:dk1>
        <a:srgbClr val="5D686E"/>
      </a:dk1>
      <a:lt1>
        <a:sysClr val="window" lastClr="FFFFFF"/>
      </a:lt1>
      <a:dk2>
        <a:srgbClr val="5D686E"/>
      </a:dk2>
      <a:lt2>
        <a:srgbClr val="FFFFFF"/>
      </a:lt2>
      <a:accent1>
        <a:srgbClr val="E30613"/>
      </a:accent1>
      <a:accent2>
        <a:srgbClr val="293743"/>
      </a:accent2>
      <a:accent3>
        <a:srgbClr val="9BA5AA"/>
      </a:accent3>
      <a:accent4>
        <a:srgbClr val="D5DADD"/>
      </a:accent4>
      <a:accent5>
        <a:srgbClr val="EFF1F2"/>
      </a:accent5>
      <a:accent6>
        <a:srgbClr val="FFFFFF"/>
      </a:accent6>
      <a:hlink>
        <a:srgbClr val="000000"/>
      </a:hlink>
      <a:folHlink>
        <a:srgbClr val="000000"/>
      </a:folHlink>
    </a:clrScheme>
    <a:fontScheme name="MOS">
      <a:majorFont>
        <a:latin typeface="Generis Serif Com"/>
        <a:ea typeface=""/>
        <a:cs typeface=""/>
      </a:majorFont>
      <a:minorFont>
        <a:latin typeface="Generis Sans 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MOS">
      <a:dk1>
        <a:srgbClr val="5D686E"/>
      </a:dk1>
      <a:lt1>
        <a:sysClr val="window" lastClr="FFFFFF"/>
      </a:lt1>
      <a:dk2>
        <a:srgbClr val="5D686E"/>
      </a:dk2>
      <a:lt2>
        <a:srgbClr val="FFFFFF"/>
      </a:lt2>
      <a:accent1>
        <a:srgbClr val="E30613"/>
      </a:accent1>
      <a:accent2>
        <a:srgbClr val="293743"/>
      </a:accent2>
      <a:accent3>
        <a:srgbClr val="9BA5AA"/>
      </a:accent3>
      <a:accent4>
        <a:srgbClr val="D5DADD"/>
      </a:accent4>
      <a:accent5>
        <a:srgbClr val="EFF1F2"/>
      </a:accent5>
      <a:accent6>
        <a:srgbClr val="FFFFFF"/>
      </a:accent6>
      <a:hlink>
        <a:srgbClr val="000000"/>
      </a:hlink>
      <a:folHlink>
        <a:srgbClr val="000000"/>
      </a:folHlink>
    </a:clrScheme>
    <a:fontScheme name="MOS">
      <a:majorFont>
        <a:latin typeface="Generis Serif Com"/>
        <a:ea typeface=""/>
        <a:cs typeface=""/>
      </a:majorFont>
      <a:minorFont>
        <a:latin typeface="Generis Sans 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MOS-PPT</Template>
  <TotalTime>0</TotalTime>
  <Words>194</Words>
  <Application>Microsoft Office PowerPoint</Application>
  <PresentationFormat>Bildschirmpräsentation (4:3)</PresentationFormat>
  <Paragraphs>35</Paragraphs>
  <Slides>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</vt:lpstr>
      <vt:lpstr>Consolas</vt:lpstr>
      <vt:lpstr>Generis Sans Com</vt:lpstr>
      <vt:lpstr>Generis Serif Com</vt:lpstr>
      <vt:lpstr>Symbol</vt:lpstr>
      <vt:lpstr>DHBW_Allgemein</vt:lpstr>
      <vt:lpstr>Gruppe – 11  Steuerung des Pi über MQTT</vt:lpstr>
      <vt:lpstr>Agenda</vt:lpstr>
      <vt:lpstr>Aufgabenstellung</vt:lpstr>
      <vt:lpstr>Programmablauf</vt:lpstr>
      <vt:lpstr>MQTT publish Kommando</vt:lpstr>
      <vt:lpstr>Video des Testlaufs</vt:lpstr>
      <vt:lpstr>Bilder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bmayer</dc:creator>
  <cp:lastModifiedBy>Hoerner, Elias</cp:lastModifiedBy>
  <cp:revision>62</cp:revision>
  <cp:lastPrinted>2014-07-17T07:23:02Z</cp:lastPrinted>
  <dcterms:created xsi:type="dcterms:W3CDTF">2014-07-03T16:58:23Z</dcterms:created>
  <dcterms:modified xsi:type="dcterms:W3CDTF">2020-02-04T16:54:30Z</dcterms:modified>
</cp:coreProperties>
</file>